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16967D-C1B8-6F43-96C2-503EEC1A593A}" v="190" dt="2023-04-28T18:30:32.4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>
        <p:scale>
          <a:sx n="92" d="100"/>
          <a:sy n="92" d="100"/>
        </p:scale>
        <p:origin x="2184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68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52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19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0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02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2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50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44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4/27/23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67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38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4/27/23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212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4/27/23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7554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fgBeyxQDkc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sc.edu.kw/student/materials/Physics/website/hyperphysics%20modified/hbase/music/vowel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aphic 38">
            <a:extLst>
              <a:ext uri="{FF2B5EF4-FFF2-40B4-BE49-F238E27FC236}">
                <a16:creationId xmlns:a16="http://schemas.microsoft.com/office/drawing/2014/main" id="{8D5A7C7F-E3B1-44B8-9FDE-52A4B74F3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51257" y="285652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D551F61-E0D5-44DC-BB30-6A62E23A2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5A4CF26-BA16-4F51-9327-A4077E384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aphic 38">
            <a:extLst>
              <a:ext uri="{FF2B5EF4-FFF2-40B4-BE49-F238E27FC236}">
                <a16:creationId xmlns:a16="http://schemas.microsoft.com/office/drawing/2014/main" id="{D405E706-6901-4726-A0FD-F352E0897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51257" y="285652"/>
            <a:ext cx="1910252" cy="709660"/>
            <a:chOff x="2267504" y="2540250"/>
            <a:chExt cx="1990951" cy="739640"/>
          </a:xfrm>
          <a:solidFill>
            <a:schemeClr val="tx1">
              <a:alpha val="2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AE1B075-9F48-41D0-A3D1-82A9BC43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E15D66E-AA4C-4B80-9271-41A345A78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864689-43D0-436E-B71E-6F61D95EF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8555" y="1289904"/>
            <a:ext cx="5145145" cy="4483168"/>
            <a:chOff x="1674895" y="1345036"/>
            <a:chExt cx="5428610" cy="42109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D12A06-5C25-497A-9033-BA32B5D3E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D52755A-7F46-4B03-B1C9-F0C605CD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CAF21A9-6F58-4C27-ABB4-F704F8757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699" y="1187311"/>
            <a:ext cx="5089552" cy="44833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38D7A-8861-8A42-5C06-512B47671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12" y="1827504"/>
            <a:ext cx="3624471" cy="2577893"/>
          </a:xfrm>
        </p:spPr>
        <p:txBody>
          <a:bodyPr>
            <a:noAutofit/>
          </a:bodyPr>
          <a:lstStyle/>
          <a:p>
            <a:r>
              <a:rPr lang="en-US" sz="3600" dirty="0"/>
              <a:t>Channel Vocoder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27853-43FB-4F9C-D11A-F2D53FF00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6412" y="4497473"/>
            <a:ext cx="3624471" cy="811604"/>
          </a:xfrm>
        </p:spPr>
        <p:txBody>
          <a:bodyPr>
            <a:normAutofit/>
          </a:bodyPr>
          <a:lstStyle/>
          <a:p>
            <a:r>
              <a:rPr lang="en-US" sz="1800" dirty="0"/>
              <a:t>DSP Final Project Coleman Jenkins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8407A-E673-7908-CD5A-B5E264489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5" t="4697" r="2562" b="3546"/>
          <a:stretch/>
        </p:blipFill>
        <p:spPr>
          <a:xfrm>
            <a:off x="6370759" y="1214603"/>
            <a:ext cx="3337609" cy="2152540"/>
          </a:xfrm>
          <a:prstGeom prst="rect">
            <a:avLst/>
          </a:prstGeom>
        </p:spPr>
      </p:pic>
      <p:sp>
        <p:nvSpPr>
          <p:cNvPr id="26" name="Graphic 212">
            <a:extLst>
              <a:ext uri="{FF2B5EF4-FFF2-40B4-BE49-F238E27FC236}">
                <a16:creationId xmlns:a16="http://schemas.microsoft.com/office/drawing/2014/main" id="{FC6B31EB-41A1-4598-9355-9BA3E1702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0647" y="1635889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133B2AAB-4B79-4B0A-8F9F-4D58D0FF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0647" y="1635889"/>
            <a:ext cx="663342" cy="66334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94D3E2A-B9E7-4003-A145-9FC44168D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51E04DE-FFB1-44B7-AD73-813D33AC1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078DA-B931-E7B1-B3FC-3DD1D8C6EB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66" b="9736"/>
          <a:stretch/>
        </p:blipFill>
        <p:spPr>
          <a:xfrm>
            <a:off x="6370760" y="4398909"/>
            <a:ext cx="3337608" cy="13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3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88" name="Rectangle 533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8A3A2-EB82-BEE9-34A9-26CDA29EB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75" y="471232"/>
            <a:ext cx="5217173" cy="1541410"/>
          </a:xfrm>
        </p:spPr>
        <p:txBody>
          <a:bodyPr anchor="t">
            <a:normAutofit/>
          </a:bodyPr>
          <a:lstStyle/>
          <a:p>
            <a:r>
              <a:rPr lang="en-US"/>
              <a:t>What is a Vocoder?</a:t>
            </a:r>
            <a:endParaRPr lang="en-US" dirty="0"/>
          </a:p>
        </p:txBody>
      </p:sp>
      <p:sp>
        <p:nvSpPr>
          <p:cNvPr id="5689" name="Freeform: Shape 5333">
            <a:extLst>
              <a:ext uri="{FF2B5EF4-FFF2-40B4-BE49-F238E27FC236}">
                <a16:creationId xmlns:a16="http://schemas.microsoft.com/office/drawing/2014/main" id="{058E97B8-3278-4D63-89EC-C4580EF76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33412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5835 h 286230"/>
              <a:gd name="connsiteX8" fmla="*/ 255835 w 1990951"/>
              <a:gd name="connsiteY8" fmla="*/ 0 h 286230"/>
              <a:gd name="connsiteX9" fmla="*/ 504071 w 1990951"/>
              <a:gd name="connsiteY9" fmla="*/ 245703 h 286230"/>
              <a:gd name="connsiteX10" fmla="*/ 749773 w 1990951"/>
              <a:gd name="connsiteY10" fmla="*/ 0 h 286230"/>
              <a:gd name="connsiteX11" fmla="*/ 995476 w 1990951"/>
              <a:gd name="connsiteY11" fmla="*/ 245703 h 286230"/>
              <a:gd name="connsiteX12" fmla="*/ 1243712 w 1990951"/>
              <a:gd name="connsiteY12" fmla="*/ 0 h 286230"/>
              <a:gd name="connsiteX13" fmla="*/ 1489414 w 1990951"/>
              <a:gd name="connsiteY13" fmla="*/ 245703 h 286230"/>
              <a:gd name="connsiteX14" fmla="*/ 1735117 w 1990951"/>
              <a:gd name="connsiteY14" fmla="*/ 0 h 286230"/>
              <a:gd name="connsiteX15" fmla="*/ 1990952 w 1990951"/>
              <a:gd name="connsiteY15" fmla="*/ 255835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5835"/>
                </a:lnTo>
                <a:lnTo>
                  <a:pt x="255835" y="0"/>
                </a:lnTo>
                <a:lnTo>
                  <a:pt x="504071" y="245703"/>
                </a:lnTo>
                <a:lnTo>
                  <a:pt x="749773" y="0"/>
                </a:lnTo>
                <a:lnTo>
                  <a:pt x="995476" y="245703"/>
                </a:lnTo>
                <a:lnTo>
                  <a:pt x="1243712" y="0"/>
                </a:lnTo>
                <a:lnTo>
                  <a:pt x="1489414" y="245703"/>
                </a:lnTo>
                <a:lnTo>
                  <a:pt x="1735117" y="0"/>
                </a:lnTo>
                <a:lnTo>
                  <a:pt x="1990952" y="255835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90" name="Freeform: Shape 5335">
            <a:extLst>
              <a:ext uri="{FF2B5EF4-FFF2-40B4-BE49-F238E27FC236}">
                <a16:creationId xmlns:a16="http://schemas.microsoft.com/office/drawing/2014/main" id="{B0168936-CE5E-45A4-9FAA-820681A7B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68444"/>
            <a:ext cx="1910252" cy="274628"/>
          </a:xfrm>
          <a:custGeom>
            <a:avLst/>
            <a:gdLst>
              <a:gd name="connsiteX0" fmla="*/ 1489414 w 1990951"/>
              <a:gd name="connsiteY0" fmla="*/ 286231 h 286230"/>
              <a:gd name="connsiteX1" fmla="*/ 1243712 w 1990951"/>
              <a:gd name="connsiteY1" fmla="*/ 40528 h 286230"/>
              <a:gd name="connsiteX2" fmla="*/ 995476 w 1990951"/>
              <a:gd name="connsiteY2" fmla="*/ 286231 h 286230"/>
              <a:gd name="connsiteX3" fmla="*/ 749773 w 1990951"/>
              <a:gd name="connsiteY3" fmla="*/ 40528 h 286230"/>
              <a:gd name="connsiteX4" fmla="*/ 504071 w 1990951"/>
              <a:gd name="connsiteY4" fmla="*/ 286231 h 286230"/>
              <a:gd name="connsiteX5" fmla="*/ 255835 w 1990951"/>
              <a:gd name="connsiteY5" fmla="*/ 40528 h 286230"/>
              <a:gd name="connsiteX6" fmla="*/ 20264 w 1990951"/>
              <a:gd name="connsiteY6" fmla="*/ 276099 h 286230"/>
              <a:gd name="connsiteX7" fmla="*/ 0 w 1990951"/>
              <a:gd name="connsiteY7" fmla="*/ 258368 h 286230"/>
              <a:gd name="connsiteX8" fmla="*/ 255835 w 1990951"/>
              <a:gd name="connsiteY8" fmla="*/ 0 h 286230"/>
              <a:gd name="connsiteX9" fmla="*/ 504071 w 1990951"/>
              <a:gd name="connsiteY9" fmla="*/ 248236 h 286230"/>
              <a:gd name="connsiteX10" fmla="*/ 749773 w 1990951"/>
              <a:gd name="connsiteY10" fmla="*/ 0 h 286230"/>
              <a:gd name="connsiteX11" fmla="*/ 995476 w 1990951"/>
              <a:gd name="connsiteY11" fmla="*/ 248236 h 286230"/>
              <a:gd name="connsiteX12" fmla="*/ 1243712 w 1990951"/>
              <a:gd name="connsiteY12" fmla="*/ 0 h 286230"/>
              <a:gd name="connsiteX13" fmla="*/ 1489414 w 1990951"/>
              <a:gd name="connsiteY13" fmla="*/ 248236 h 286230"/>
              <a:gd name="connsiteX14" fmla="*/ 1735117 w 1990951"/>
              <a:gd name="connsiteY14" fmla="*/ 0 h 286230"/>
              <a:gd name="connsiteX15" fmla="*/ 1990952 w 1990951"/>
              <a:gd name="connsiteY15" fmla="*/ 258368 h 286230"/>
              <a:gd name="connsiteX16" fmla="*/ 1973221 w 1990951"/>
              <a:gd name="connsiteY16" fmla="*/ 276099 h 286230"/>
              <a:gd name="connsiteX17" fmla="*/ 1735117 w 1990951"/>
              <a:gd name="connsiteY17" fmla="*/ 40528 h 2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90951" h="286230">
                <a:moveTo>
                  <a:pt x="1489414" y="286231"/>
                </a:moveTo>
                <a:lnTo>
                  <a:pt x="1243712" y="40528"/>
                </a:lnTo>
                <a:lnTo>
                  <a:pt x="995476" y="286231"/>
                </a:lnTo>
                <a:lnTo>
                  <a:pt x="749773" y="40528"/>
                </a:lnTo>
                <a:lnTo>
                  <a:pt x="504071" y="286231"/>
                </a:lnTo>
                <a:lnTo>
                  <a:pt x="255835" y="40528"/>
                </a:lnTo>
                <a:lnTo>
                  <a:pt x="20264" y="276099"/>
                </a:lnTo>
                <a:lnTo>
                  <a:pt x="0" y="258368"/>
                </a:lnTo>
                <a:lnTo>
                  <a:pt x="255835" y="0"/>
                </a:lnTo>
                <a:lnTo>
                  <a:pt x="504071" y="248236"/>
                </a:lnTo>
                <a:lnTo>
                  <a:pt x="749773" y="0"/>
                </a:lnTo>
                <a:lnTo>
                  <a:pt x="995476" y="248236"/>
                </a:lnTo>
                <a:lnTo>
                  <a:pt x="1243712" y="0"/>
                </a:lnTo>
                <a:lnTo>
                  <a:pt x="1489414" y="248236"/>
                </a:lnTo>
                <a:lnTo>
                  <a:pt x="1735117" y="0"/>
                </a:lnTo>
                <a:lnTo>
                  <a:pt x="1990952" y="258368"/>
                </a:lnTo>
                <a:lnTo>
                  <a:pt x="1973221" y="276099"/>
                </a:lnTo>
                <a:lnTo>
                  <a:pt x="1735117" y="40528"/>
                </a:lnTo>
                <a:close/>
              </a:path>
            </a:pathLst>
          </a:custGeom>
          <a:solidFill>
            <a:schemeClr val="tx1"/>
          </a:solidFill>
          <a:ln w="2532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691" name="Group 5337">
            <a:extLst>
              <a:ext uri="{FF2B5EF4-FFF2-40B4-BE49-F238E27FC236}">
                <a16:creationId xmlns:a16="http://schemas.microsoft.com/office/drawing/2014/main" id="{EB414A95-9CF6-4787-B6F4-736E75DFB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3" y="4864099"/>
            <a:ext cx="2085971" cy="1993901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5339" name="Freeform: Shape 5338">
              <a:extLst>
                <a:ext uri="{FF2B5EF4-FFF2-40B4-BE49-F238E27FC236}">
                  <a16:creationId xmlns:a16="http://schemas.microsoft.com/office/drawing/2014/main" id="{3E55EDEC-1A3E-44D4-9F1C-5FAEB4823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0" name="Freeform: Shape 5339">
              <a:extLst>
                <a:ext uri="{FF2B5EF4-FFF2-40B4-BE49-F238E27FC236}">
                  <a16:creationId xmlns:a16="http://schemas.microsoft.com/office/drawing/2014/main" id="{AF352701-4D72-4D42-BED8-F30782F566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2" name="Freeform: Shape 5340">
              <a:extLst>
                <a:ext uri="{FF2B5EF4-FFF2-40B4-BE49-F238E27FC236}">
                  <a16:creationId xmlns:a16="http://schemas.microsoft.com/office/drawing/2014/main" id="{FCE7DD15-248D-407F-9BBA-87DCEF3C9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3" name="Freeform: Shape 5341">
              <a:extLst>
                <a:ext uri="{FF2B5EF4-FFF2-40B4-BE49-F238E27FC236}">
                  <a16:creationId xmlns:a16="http://schemas.microsoft.com/office/drawing/2014/main" id="{1F249086-A196-41DD-BC96-CA27D2C9E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4" name="Freeform: Shape 5342">
              <a:extLst>
                <a:ext uri="{FF2B5EF4-FFF2-40B4-BE49-F238E27FC236}">
                  <a16:creationId xmlns:a16="http://schemas.microsoft.com/office/drawing/2014/main" id="{0BF07749-D7D0-470F-9C12-E8D19EB1D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5" name="Freeform: Shape 5343">
              <a:extLst>
                <a:ext uri="{FF2B5EF4-FFF2-40B4-BE49-F238E27FC236}">
                  <a16:creationId xmlns:a16="http://schemas.microsoft.com/office/drawing/2014/main" id="{A05B1B7D-CE78-4677-BE51-133F4425E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5" name="Freeform: Shape 5344">
              <a:extLst>
                <a:ext uri="{FF2B5EF4-FFF2-40B4-BE49-F238E27FC236}">
                  <a16:creationId xmlns:a16="http://schemas.microsoft.com/office/drawing/2014/main" id="{76CEA59F-3271-46D6-9CBC-F7C8DED96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6" name="Freeform: Shape 5345">
              <a:extLst>
                <a:ext uri="{FF2B5EF4-FFF2-40B4-BE49-F238E27FC236}">
                  <a16:creationId xmlns:a16="http://schemas.microsoft.com/office/drawing/2014/main" id="{868256DC-CD27-4A4B-8A1B-E315CADF2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7" name="Freeform: Shape 5346">
              <a:extLst>
                <a:ext uri="{FF2B5EF4-FFF2-40B4-BE49-F238E27FC236}">
                  <a16:creationId xmlns:a16="http://schemas.microsoft.com/office/drawing/2014/main" id="{8B4D0082-FA6D-4E6D-BACC-89F325389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8" name="Freeform: Shape 5347">
              <a:extLst>
                <a:ext uri="{FF2B5EF4-FFF2-40B4-BE49-F238E27FC236}">
                  <a16:creationId xmlns:a16="http://schemas.microsoft.com/office/drawing/2014/main" id="{D10D35FD-C3A9-4C0A-BC06-140E6D6F6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97" name="Freeform: Shape 5348">
              <a:extLst>
                <a:ext uri="{FF2B5EF4-FFF2-40B4-BE49-F238E27FC236}">
                  <a16:creationId xmlns:a16="http://schemas.microsoft.com/office/drawing/2014/main" id="{24A8F3F5-01DB-4D7F-865A-A033D7653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98" name="Freeform: Shape 5349">
              <a:extLst>
                <a:ext uri="{FF2B5EF4-FFF2-40B4-BE49-F238E27FC236}">
                  <a16:creationId xmlns:a16="http://schemas.microsoft.com/office/drawing/2014/main" id="{B269D5FA-3DC7-4503-A9AC-DB43F5AA2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99" name="Freeform: Shape 5350">
              <a:extLst>
                <a:ext uri="{FF2B5EF4-FFF2-40B4-BE49-F238E27FC236}">
                  <a16:creationId xmlns:a16="http://schemas.microsoft.com/office/drawing/2014/main" id="{FEB6DAF0-32D8-49F4-AE4A-0278A314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Online Media 4" descr="iZotope VocalSynth | Vocoder Audio Example - Planet Galaxy">
            <a:hlinkClick r:id="" action="ppaction://media"/>
            <a:extLst>
              <a:ext uri="{FF2B5EF4-FFF2-40B4-BE49-F238E27FC236}">
                <a16:creationId xmlns:a16="http://schemas.microsoft.com/office/drawing/2014/main" id="{B64899C6-E67B-53BD-9109-16A7A7E7771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9876" y="3026171"/>
            <a:ext cx="5224896" cy="295206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39D5-3F5E-80E7-48BD-7E3F73CDA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5"/>
            <a:ext cx="5217173" cy="5085699"/>
          </a:xfrm>
        </p:spPr>
        <p:txBody>
          <a:bodyPr>
            <a:normAutofit/>
          </a:bodyPr>
          <a:lstStyle/>
          <a:p>
            <a:r>
              <a:rPr lang="en-US" dirty="0"/>
              <a:t>Audio effect that makes a wideband input signal sound like a human voice</a:t>
            </a:r>
          </a:p>
          <a:p>
            <a:pPr lvl="1"/>
            <a:r>
              <a:rPr lang="en-US" dirty="0"/>
              <a:t>Actually broader, but this is the main application</a:t>
            </a:r>
          </a:p>
        </p:txBody>
      </p:sp>
    </p:spTree>
    <p:extLst>
      <p:ext uri="{BB962C8B-B14F-4D97-AF65-F5344CB8AC3E}">
        <p14:creationId xmlns:p14="http://schemas.microsoft.com/office/powerpoint/2010/main" val="418035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B55D-91C0-6871-8A77-C98DAA0A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Voice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7A0ED89-55B0-DD7F-815C-00EDE8777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6651" y="1590847"/>
            <a:ext cx="434280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F1DAB-746C-51C7-58CA-CC5D72BF5A04}"/>
              </a:ext>
            </a:extLst>
          </p:cNvPr>
          <p:cNvSpPr txBox="1"/>
          <p:nvPr/>
        </p:nvSpPr>
        <p:spPr>
          <a:xfrm>
            <a:off x="6969211" y="6153665"/>
            <a:ext cx="396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Luke S. Dahl; original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596766-1D7A-E986-8D22-26454EEBF7B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4731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Voice produces high frequency pulses</a:t>
            </a:r>
          </a:p>
          <a:p>
            <a:r>
              <a:rPr lang="en-US" dirty="0"/>
              <a:t>Vowel </a:t>
            </a:r>
            <a:r>
              <a:rPr lang="en-US" i="1" dirty="0"/>
              <a:t>formants</a:t>
            </a:r>
            <a:r>
              <a:rPr lang="en-US" dirty="0"/>
              <a:t> look like peaks at certain frequencies</a:t>
            </a:r>
          </a:p>
          <a:p>
            <a:r>
              <a:rPr lang="en-US" dirty="0"/>
              <a:t>Voice can be modeled as a wideband sound with changing amplitude band pass filters</a:t>
            </a:r>
          </a:p>
        </p:txBody>
      </p:sp>
    </p:spTree>
    <p:extLst>
      <p:ext uri="{BB962C8B-B14F-4D97-AF65-F5344CB8AC3E}">
        <p14:creationId xmlns:p14="http://schemas.microsoft.com/office/powerpoint/2010/main" val="286855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10" name="Freeform: Shape 45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6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7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8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9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5" name="Oval 51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16" name="Rectangle 53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1F5AB8-BD73-9C2F-13C5-A9530A0C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36" y="507238"/>
            <a:ext cx="3624471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cap="all" spc="1500">
                <a:ea typeface="Source Sans Pro SemiBold" panose="020B0603030403020204" pitchFamily="34" charset="0"/>
              </a:rPr>
              <a:t>Vocoder Signal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4C81B2-0361-5AA3-B095-16F0D2940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94162" y="1154943"/>
            <a:ext cx="5680212" cy="4558369"/>
          </a:xfrm>
          <a:prstGeom prst="rect">
            <a:avLst/>
          </a:prstGeom>
        </p:spPr>
      </p:pic>
      <p:grpSp>
        <p:nvGrpSpPr>
          <p:cNvPr id="417" name="Group 55">
            <a:extLst>
              <a:ext uri="{FF2B5EF4-FFF2-40B4-BE49-F238E27FC236}">
                <a16:creationId xmlns:a16="http://schemas.microsoft.com/office/drawing/2014/main" id="{19C50935-4DD3-46C8-B0BE-74860460E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481489"/>
            <a:ext cx="932200" cy="932200"/>
            <a:chOff x="10791258" y="619275"/>
            <a:chExt cx="932200" cy="932200"/>
          </a:xfrm>
        </p:grpSpPr>
        <p:sp>
          <p:nvSpPr>
            <p:cNvPr id="418" name="Graphic 212">
              <a:extLst>
                <a:ext uri="{FF2B5EF4-FFF2-40B4-BE49-F238E27FC236}">
                  <a16:creationId xmlns:a16="http://schemas.microsoft.com/office/drawing/2014/main" id="{7FC918AD-C067-46DF-8F98-83352CB94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19" name="Graphic 212">
              <a:extLst>
                <a:ext uri="{FF2B5EF4-FFF2-40B4-BE49-F238E27FC236}">
                  <a16:creationId xmlns:a16="http://schemas.microsoft.com/office/drawing/2014/main" id="{3C1473DD-4042-44F9-A962-71F52BAE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20" name="Group 59">
            <a:extLst>
              <a:ext uri="{FF2B5EF4-FFF2-40B4-BE49-F238E27FC236}">
                <a16:creationId xmlns:a16="http://schemas.microsoft.com/office/drawing/2014/main" id="{EC86BE98-673F-469D-B15E-8B6305CE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2945" y="1898890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61" name="Graphic 190">
              <a:extLst>
                <a:ext uri="{FF2B5EF4-FFF2-40B4-BE49-F238E27FC236}">
                  <a16:creationId xmlns:a16="http://schemas.microsoft.com/office/drawing/2014/main" id="{D60FC4AA-5A68-4DF2-BD89-67DB10986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CC71B55-3529-463E-B5AB-1011B95EF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65">
                <a:extLst>
                  <a:ext uri="{FF2B5EF4-FFF2-40B4-BE49-F238E27FC236}">
                    <a16:creationId xmlns:a16="http://schemas.microsoft.com/office/drawing/2014/main" id="{C7C124C6-B221-427F-ACA6-DFAC5A160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22" name="Graphic 190">
              <a:extLst>
                <a:ext uri="{FF2B5EF4-FFF2-40B4-BE49-F238E27FC236}">
                  <a16:creationId xmlns:a16="http://schemas.microsoft.com/office/drawing/2014/main" id="{93B7F476-C9DD-4DD5-94E6-FD75C5412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F04B155-0292-44AA-B2FB-2CD2612FA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63">
                <a:extLst>
                  <a:ext uri="{FF2B5EF4-FFF2-40B4-BE49-F238E27FC236}">
                    <a16:creationId xmlns:a16="http://schemas.microsoft.com/office/drawing/2014/main" id="{76E3AECF-0782-4578-957B-CDD69EDF6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24" name="Group 67">
            <a:extLst>
              <a:ext uri="{FF2B5EF4-FFF2-40B4-BE49-F238E27FC236}">
                <a16:creationId xmlns:a16="http://schemas.microsoft.com/office/drawing/2014/main" id="{F70AAE9F-D40D-4A06-A542-AB26D8AB9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6676" y="4575280"/>
            <a:ext cx="1781105" cy="1781136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69" name="Graphic 4">
              <a:extLst>
                <a:ext uri="{FF2B5EF4-FFF2-40B4-BE49-F238E27FC236}">
                  <a16:creationId xmlns:a16="http://schemas.microsoft.com/office/drawing/2014/main" id="{E2BD3D1E-8A78-4CA8-A862-614FD75BD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27EF3C4D-D9EE-433E-A50B-6D1B1A4E1B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FC4F4B86-B0F5-45AB-974A-ED0CF8038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1ABCCAB6-2C8F-45DC-A8D3-12AE864BC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B77B7A98-FF5E-4AE2-AA18-F9CD647D2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1BEEA99B-FA00-47DF-A8C6-42E565ACB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9A3073AA-0C95-49D3-ABEB-360AC0DA7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ADDC6101-D1BA-45AD-975E-6D22FBBC8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F7FF84E-A790-449D-A30F-A2B32897BB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BFAC3AB9-2115-4ABC-8F2B-669140D4B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2209916-8238-47D3-8470-C3B6748DE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342C4170-32C9-45C4-9A3E-3B9DFBDAB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252EA0E9-92FF-4BC7-B847-6782E38D9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CC5C774B-5471-455E-9173-6114DFF3E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F8A27BFB-E943-4C45-BFA2-B1FB44802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E10E74B4-0649-4165-A42B-5188136CB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85DD857-084E-445B-9D21-3DDF484AE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858EAED4-7030-4F02-8735-86B2D41F0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FD206B85-4DBA-4A1C-BE5E-9AC09D3E8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A9828E4E-D18A-4EB3-AA0E-6A694BAA6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242BFF0C-9960-4037-8875-982CC6AB3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DC46289-4813-4C66-B74D-DA89EB5C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DD12BBDD-E5E4-4866-BA7D-575AA15AFA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CC7933B6-91C1-49F7-A1D2-E4C9264C71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80F77AE0-80D0-441D-8610-15A87072DB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369F67A5-04FD-4DC3-B5FE-E293F1D8F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7D2FE5A5-00D9-4B46-B9C0-DF029A21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77863FE7-D2C9-4943-8569-6BF49B87C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A0020B1F-76BE-46B2-8D5F-A8BD90E97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ABB9081A-5442-44FE-B224-BDBCB08C9B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F93E179E-A593-4559-96EE-A0B232C5E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34DF0844-A707-4E91-9663-D229B49F5B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C2450B49-EEBA-44E1-A402-CDDFAA21B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A588BB7B-0B7E-44B5-BFD9-EA98377B0B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69A29819-A120-4DE3-9885-6C9ABDEBF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5A47B4D1-A1E7-440C-9756-62F131998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6E37264B-D746-4A84-A8D8-C8BB60C5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4A6A55C8-81FC-4BC1-8D9D-989098291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25BEED62-890A-4F76-8976-080691285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CEDB6363-D238-497C-9F62-70C379437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E8AE52A3-EEF4-4363-8348-F0193090B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42E43346-6294-4571-8009-00559220AA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4C9FF21F-0A57-48BD-AFA2-812BDA4AE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92CE44D1-4355-4EA0-85D9-46B2BD634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E05932D9-8C08-487C-BE8D-CE8D90DBE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956F062-CFDF-41C0-BF81-910A59392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6EE30713-2557-4E2C-B23E-A4335296BD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713ADC1F-8ACA-4FC6-923D-A7D07F151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9516A6B3-73B6-4736-BAD3-1BA9B19B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6C9B3A2-34F8-463A-8F26-2DB41BC48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D2681A1B-C5B4-4180-B839-F42F15609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09B73E73-CAF5-466C-B476-F442DA3F69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47DE2FFA-2AEC-4E3C-9BB5-0B4FA9B13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707A7E41-23E9-4C4C-8C40-86AC4A286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E0EEF3BF-23B8-4558-9496-3FBC0D450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F23B0DE3-79D7-4B51-AA85-1D78E1D12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66A6C48D-B42A-4213-967E-3F0F31F36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460D8262-916E-4A41-9DA7-0416B07C1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DA74C8E-A290-4214-9CDC-7C81E2D300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06F0FC8C-B053-49A4-85D1-D02E6ACC0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EF6E20D1-B75B-4109-9863-CDF7D7B9C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CD825563-95D0-4AF8-B76F-C3D9E5B85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E4808768-DD68-41FD-B6C9-92A21F856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443C4E4-B94D-4A0F-91E2-EAEEE4333B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A7BE49C3-DF3E-40D7-AA79-31FF796D8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296FD384-B102-4DC5-B7F8-C9CFCAFEF2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761B0F50-29B0-4715-89EA-3D67D66E9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02EE7645-22B2-4AE6-BE83-268CF9FA9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FCB045A-2D48-4F00-9BBE-AE4801A71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64C1897B-BBF3-4B8D-9EFD-B58FB97AD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8F33C9FF-51FD-4E01-A7D6-DA07904BC0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1038A907-28E4-4AC5-A3DF-03B30DDB2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E3BE620C-6DA4-4783-88DF-F2554F8E7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215C33E5-3C0F-413D-955F-910161E8B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D326348F-BB03-4656-B017-00439FE3E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20055F29-A753-4AFE-AF14-DFDE3DE48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57EA5FB-E669-4025-9D5B-6DF78AE48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CBD49CA9-1E94-44AC-B174-9A9337273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558FC163-7C80-4AC8-87B6-AD07A963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FB938ED2-0548-468C-AB68-669B0C1572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4B558214-CC40-4472-A55E-779E4D2AD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9FA37504-C92A-4150-9A6B-9B980E25C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F932921F-34B0-4977-B152-333409883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CAA972F9-99BB-44A2-8161-84EC4C4E1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B070033F-E82A-4F69-8BE0-33B88CB6C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5B8CB3D3-5CC3-46BA-B938-EFE5283D5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C4515117-6988-4803-B47E-D964DC19F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0FFD108F-3434-4F6A-B5DF-B216E8102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A74122B8-F9B6-4E3A-81B2-48070B698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8CCA48B6-1BF9-443C-B83F-BA73DC92E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F6BF308-DD11-454B-9506-CB8767656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FD69DFD3-74B3-4FFE-A6B0-2785452F6F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70235D33-B714-484D-A828-A1C2B9DA2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1B39A86E-3D93-4519-8339-AF2E16F48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A473D478-5749-4AB9-84D3-B6FD2F7E3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CD8CFC12-D4F6-4413-A980-9555DB05F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D22FB6AD-7251-460C-8F68-EC9A30FE1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196CEA23-5605-4C36-BCE1-43F7BC7E6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F1F2BD5B-1A74-4E54-8D22-8B01306D2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2CB5096C-92D4-4D92-BE5E-DC9F8CE87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4E952EA9-6EEB-4188-8280-B5941B54B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CAF3A5A9-96B1-4099-A611-034308780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4690DDC6-840C-4039-A44E-2C9D11454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00445CEA-D59C-477B-84A8-716383958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1D84F960-F314-41FE-8E0C-9B8DE8B5C3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F23074B2-0A5D-42D1-914E-A60316556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6ACE5B8D-E475-4895-896B-97717639D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D63AD73B-CAD9-48E0-89E1-1F531A9F7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F67E191-9D6E-46DA-982D-34D686BF6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A3B9058F-A876-4D14-994D-2999554CF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930DC04D-63F7-4A8B-8BA0-EBB37FBCE1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DCAA7B2F-CAA7-487C-B9C3-550DCBD49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A51E6295-56F4-4B47-9703-8B5C83305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FC66FAB9-F717-484C-9F47-ABFBC94A7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DA704F57-9070-4439-B6BB-136279857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66BD4C2A-A544-4628-B9B4-BC803609C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CE9A844C-1080-4183-A980-8E298215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92348B29-40E9-4CE2-A23C-9360144735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9BB11EDA-F6E1-45BA-B49F-7ABDD656E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F441DFD2-327A-4071-9249-BCAEF800D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04F0367-9F6D-4C5F-9818-3CC35C87A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C967B7DB-7330-4692-AA81-CAFC51606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57F65263-2AFD-44AD-AD61-23EC3085C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BD4C27B8-A29B-4575-9EC4-A1B7DC079A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69107FDD-0652-42DE-97A0-264223E6D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3688F79-032F-4291-869C-3C26B5E9F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661A607F-AD34-4B38-87EF-D0AFBDDF3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5694E08C-39BB-4792-B645-37D3E63B7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0167048B-FB7B-4B7A-B679-D7974FF51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4926B316-063E-4D72-AC12-F0953B320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9772A1FC-2C0F-47A6-83D6-9A4A7973D1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4DF32C85-4E56-4356-AE0F-2C8D278F0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80ACC557-85EF-41DC-B9EC-B0C63F45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13640E5B-764E-4718-975F-3E620288A8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16A2EF26-7944-4D17-96AE-ABC43243A3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5A1A1B38-0AEF-44DE-B6A5-0B60A59FC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B94D0D12-8DCC-41BF-9225-D72CF3DF5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B9E43D6F-7890-4F99-B7CE-C30DBDEA2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82E7692B-A0A5-4B63-9E78-B255FCBA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D947BA6F-304B-47B9-913C-6EF6D22B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73AA783A-6086-4C47-8151-6085EADB0F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CCB3DC39-E9B5-49ED-B30E-2FB5651CE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F1AB56F4-B1CC-4680-ACEF-B87EAA7DD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433FE7BD-2D20-45C5-A447-5F0E93373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59D9EB2A-0CB8-463E-8313-3470C29C4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6AE0C53E-D056-4795-A700-7EBC6C9AE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A93FCCD7-1DE2-4D8D-9071-88B245ED5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8A140C86-8820-4678-B15E-7AECBF59A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0BC8E0EB-69E1-484B-AE06-E57C90859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FBC0FD0C-82A7-44BF-A997-0A9CA418A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A7390762-8393-4F33-80E6-21BA75133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81B7B85A-833F-464A-939B-149F84E40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F485BF70-0F08-4E17-AFD1-6C5C7B258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13C387DD-897C-4282-BEED-6E0BE3286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1C79F195-D52B-4E48-A9FF-F07425611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F445D0FA-966F-400A-AC8D-8CAAF02E6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376ECD94-6896-441C-AA44-A4F57F021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FC92C350-CAD6-4C2E-A65E-E94F58C3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E71598A5-7F8D-4836-B6FC-F1D158278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BDCB0F85-A6C5-4E65-8F0A-52671EB3D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87FFBD54-2EF4-448F-96C7-157A3C6AD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CAEA2FD7-C9B8-45B4-BEFC-977053FBB2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FF912821-388F-422F-B692-31B5E6DE7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F263D211-562D-46EA-AE01-7B1EDBF71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800610A8-10E1-40B1-ABDE-A9D3EEADD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764A3047-3F92-4E69-A680-416CC114B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7F1FA955-903A-430D-A1DA-7E6E303A1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6BC0288C-46CF-46BB-BF88-CFA8B1D85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2867B317-CCCD-4EC7-8406-314DB7830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3CEEC945-6738-47C2-88E6-DB29BE3EB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25" name="Graphic 4">
              <a:extLst>
                <a:ext uri="{FF2B5EF4-FFF2-40B4-BE49-F238E27FC236}">
                  <a16:creationId xmlns:a16="http://schemas.microsoft.com/office/drawing/2014/main" id="{620CB8D1-CE41-4A5C-8FD5-DACED6553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A5E2DDF-06EC-428F-9085-5AE5B2F33E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71">
                <a:extLst>
                  <a:ext uri="{FF2B5EF4-FFF2-40B4-BE49-F238E27FC236}">
                    <a16:creationId xmlns:a16="http://schemas.microsoft.com/office/drawing/2014/main" id="{6579F314-5DE2-47CC-A508-6E15B3B87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72">
                <a:extLst>
                  <a:ext uri="{FF2B5EF4-FFF2-40B4-BE49-F238E27FC236}">
                    <a16:creationId xmlns:a16="http://schemas.microsoft.com/office/drawing/2014/main" id="{C969A4AD-8589-4A96-8118-DE73000C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73">
                <a:extLst>
                  <a:ext uri="{FF2B5EF4-FFF2-40B4-BE49-F238E27FC236}">
                    <a16:creationId xmlns:a16="http://schemas.microsoft.com/office/drawing/2014/main" id="{20A98F31-9A68-46C2-A001-8011DF7C4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B442335-3E37-40C9-9E08-8D7931CC9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75">
                <a:extLst>
                  <a:ext uri="{FF2B5EF4-FFF2-40B4-BE49-F238E27FC236}">
                    <a16:creationId xmlns:a16="http://schemas.microsoft.com/office/drawing/2014/main" id="{E846DFE3-FEC9-4DBF-9290-F60816F8A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76">
                <a:extLst>
                  <a:ext uri="{FF2B5EF4-FFF2-40B4-BE49-F238E27FC236}">
                    <a16:creationId xmlns:a16="http://schemas.microsoft.com/office/drawing/2014/main" id="{9BD31C12-2164-410B-9A3A-6C1BEEA5BD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77">
                <a:extLst>
                  <a:ext uri="{FF2B5EF4-FFF2-40B4-BE49-F238E27FC236}">
                    <a16:creationId xmlns:a16="http://schemas.microsoft.com/office/drawing/2014/main" id="{DF87D878-021F-4966-9031-5203868AA4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78">
                <a:extLst>
                  <a:ext uri="{FF2B5EF4-FFF2-40B4-BE49-F238E27FC236}">
                    <a16:creationId xmlns:a16="http://schemas.microsoft.com/office/drawing/2014/main" id="{A1927FB0-8581-4B00-B542-1426415D5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79">
                <a:extLst>
                  <a:ext uri="{FF2B5EF4-FFF2-40B4-BE49-F238E27FC236}">
                    <a16:creationId xmlns:a16="http://schemas.microsoft.com/office/drawing/2014/main" id="{F11076EE-3A40-4B54-B1F7-555E6831B6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80">
                <a:extLst>
                  <a:ext uri="{FF2B5EF4-FFF2-40B4-BE49-F238E27FC236}">
                    <a16:creationId xmlns:a16="http://schemas.microsoft.com/office/drawing/2014/main" id="{4315A147-8A55-4B74-8F80-58B50585E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C918AFBC-933F-4220-A164-BA4B40B4D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3814E64-DB41-47BE-9E6E-F40AC4A82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DC1BF4C-B973-4D6F-AF0E-EA5838A1DB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F9E73A9-D8DE-4FB2-BCA9-D07DD7A2E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0B2FF232-F7ED-4A4E-A36D-94E7B24F37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058CFC5-FAB0-40DD-9B58-D7A64EF01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7C79FDB-284E-41FB-A93C-3A6A4F9488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06A4151-1369-4294-824A-70C8F929FC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B9396E5-7245-48DA-AA32-5AB0842B7E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66EB7EE-D151-4B68-B14C-1C54DF2B1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F4EDA4A-9471-4A70-9A00-B1A66B5E1B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04799963-01EB-401F-8BFD-6CDF641B5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4CB3DF6-6D3D-40C5-B741-F2D83DD79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A7B3897-3CBB-49E3-90EC-96E63DD9A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37DB1E2-1825-47B1-9E89-634473EF50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2052410-9234-4B80-B825-7F91A5D61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08E7CB48-0744-4DF2-86B6-3335F38E6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CEB74DCF-332B-4BD3-B036-4A133327A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1B69718-3DD4-4F38-81E1-2342692AF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5CE2490-5C33-412B-B444-D335E3AE8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328ABF3-0C84-459E-B986-7DCD455B6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7381077-83CF-4050-A5F3-8C33C6E70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20C082F-B414-4A4B-82AB-CE86C925CA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B3086F2-6938-4EB0-9EC8-B829D1E9F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E9F8385-761F-44AF-8AC6-CDBA79A52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9AADCB5-90F3-4C5F-97B2-73CFF780A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BB6628B-E9D0-4651-8570-CF1E5DB026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34C9E771-C0D9-4027-96D7-651E8B736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80B5730-FEEA-409B-9D23-066B99E31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4A9FBAD-235A-4A0F-8C54-15633CCAF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F2F6746-8E16-406D-835E-5FCE6D4F0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FADF2DF-4564-4627-AA45-85EFB708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3D4185DD-65EF-442E-935F-90BDEB5E8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0B30569E-CF14-4DF4-AE71-046DC4200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ADC6272B-8E87-4AF5-A668-16EC7F3C4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95404AC5-86D6-4864-BE91-84B6F66D5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283DF22-5559-4FAB-A06F-CDB1F9C99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F82E770A-E6CC-441E-A6A9-47A33BF50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2C89056-2DB3-4565-8418-63EE598E0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81C1B01-00CC-4C39-A005-8544974B9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EC8F3F3D-5E7B-4168-BA7B-09B22C878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BB09AD41-8582-44F1-A4DB-8C4ECC1D6A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EEF98626-AA8E-4ABF-A29A-89C159D70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A910E73-8115-449D-91BC-4BFD85100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BA84EC5-ADB4-412B-9D7F-785CA2404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EAEE025-D974-498D-B276-E887588B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0A6777F-C322-4CFA-B4FA-C98FF4CBF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6C45B00F-D649-44DC-9CB3-04C5A6CB8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4D681DB-7395-46C8-A277-8D5478BA8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2FF0C982-758E-46DD-88BE-0B1087F20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3AC91889-4175-4937-A495-37094F3EEB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79B67AE9-E5D6-4FA2-AFB6-73EB86009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A158CC5-EE56-492A-A095-77324472D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2547278D-FC88-4AB6-8C3C-EEF9282F3E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0EC49A0-0827-49E5-89C4-F56299A5D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9B2514B8-CBE5-40F8-85F8-8B9D514F5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89206225-1385-42CD-A435-03C6731B5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516C97D0-ECDA-4BE7-B7B0-104FBAC6E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79F18E51-9DC0-4458-85F4-8DB85B23C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18150D47-30EF-4F80-A28C-F206A8E15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9146AF03-B828-49EB-A7CE-81D57EA9B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7CD96A2B-A3CD-4992-97C7-7F47A2A39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0A0D10A-D5BB-4580-91C6-15338B079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B73C84D-0C6C-4AF8-9DAB-89DF1E4F89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DD66FFFF-5665-44A0-AA5E-7220E985A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77FB038-24D7-43B0-955A-DCC0332B5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BA17227F-E9D3-4A51-9DF0-DFD909AB3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5E6B883-1C1C-40DF-A620-22CC48A9A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07EC08BD-662A-486F-BA39-0A9F368A6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31A6E4DA-A497-400B-ADFB-11B80E5E0D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CDD443E5-430F-4F57-A4ED-2BCF8E0C7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736045A-DB37-4982-96ED-70BEEEC7C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1805AD9-942F-480F-A92D-B71F17B65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F35A6E50-B827-447C-A1E3-243CB09BB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8A99C9B0-BE26-498B-BF80-39E5CC62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699857B-7AC7-4686-91B1-0F634DB5A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EAD66306-06A7-4198-B997-F9B8B8AF8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73378AC-6515-495C-A818-4A41463E4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A9203926-2967-431A-9A3A-80ADDF9A2D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C0F60567-9012-4A1A-81DF-87B661B62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C1BE4E4-B943-411F-A103-BCDC29AF0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8F230BF9-4B8A-4479-B197-83AA90D84C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64D3FA3-2702-4732-A545-29A65184D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9DE7572-DB33-4A77-B082-96E36A6196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2B8418A-24D1-4998-949F-BAEBE54CA3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96AFA95-4288-45C6-8385-D30F8C822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61C74E7-2DA4-47FE-A604-4CAE7426A2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49948CD9-6639-4D61-84AD-9888621969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50D3989-13DF-4E94-9702-7CA27CE58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DBA4DD0C-2E69-4365-8750-37BF2BD8A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38B2F783-8850-437D-AD52-62F4EFE86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C32D6E8-869E-4CBF-9409-124D3FAD3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28C44847-ACE1-4D0D-B2B1-5E433166E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400A772C-C03A-42DC-B0A7-F0DFC7F83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BF55ACF2-1DAF-4BAD-98D9-7B7411406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8457AE1-96AA-479D-B76B-E62113204B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C4F22AD-9264-4746-9908-F88858B7FA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9B25671A-8A56-49F6-802A-1CBA58FF8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A8875C06-A53D-4C2E-AAB0-2FBC5A1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6F5F71D6-3D74-4013-8BD6-7E52F6DE50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B41736BF-619F-402B-B70E-089811060A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51A1F261-EEC0-4F95-B854-1454E3CF3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F7DE06E0-C362-485D-8F89-44FDBBAFF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54822EF5-4772-42F0-A59B-04AB882D7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712CE3F4-4BC0-495F-9973-C58EC6CD6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11274400-B083-4CEF-804B-9EBF7CCAA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9945F450-B42E-4DA2-9C76-BA1F38AF3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A853A096-C1AB-4E3C-8B35-D682A008A5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75F8D171-62A5-4073-97CB-4E5901569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DC99FCCD-BBB6-40F1-B331-659509ED7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60E3381B-598B-490B-8F81-584CB9608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B8A6BEE-872E-41B4-AAF7-121594E05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BF66EF2A-00A9-46F3-9710-6ADBD3D54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0432490-5DE8-4D81-B39C-B44CE1C47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D48F6BC8-EABA-4287-8FCC-8BC7CD06DF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623E8D30-1C78-41D4-97C9-63646BD9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C3167F67-0621-408A-A29A-A4536450C3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9A19AC3E-362D-4172-97EF-45598CB5F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5B76F033-FB8A-48DB-8951-F527972A6E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E832F524-84B7-44E4-9494-0969759A2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05782180-F16A-4A8B-A276-5E38F741B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4157406-E447-440D-9BCB-CA3D365A00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6D42F35-9B1B-469C-999F-7CEB42F4C8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A4EEFF2-05CF-4C27-B386-A0E5DCD63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ED3EEF5A-B20A-42C7-A575-5E2655BA8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A46A893E-1A0C-40BF-AB34-831A41DDCA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157AAD3-7E95-41BF-8073-F6F78BA164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4E5F5D2-D8B5-4D70-B617-B5029CA64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E04ECE8A-8657-4D32-AD7E-B1058D0F7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7990A80-1E83-4C43-B61D-4CB71B2CD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82226514-799A-43F7-A5A3-6753D7BE8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092572FA-6D1F-42B1-BEE7-46DC341D2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7870CB6-417E-416A-8307-E48C0A6A2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F1EFCC94-4633-4464-8D4C-2EF4454D9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37B2F8A5-8637-4CCA-B44D-8844E6019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0EA5452-15FD-43AB-8AC3-3C5C9BB2D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FF3735-E718-4E54-A53D-B56B16207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C6087547-39E2-4056-8173-171D1B1D7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B5C5BAD6-F152-46DD-87A7-62F3BDB9D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3B07F977-B52E-43E1-8030-6B46F7E807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120570F-B852-4D3C-8E2C-965B51443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019A7E82-47E0-4A90-BB03-E662E4F82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23437BB-CD62-411D-B155-CF1B830F0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DC4DD6A-A1ED-41B9-99FB-4D75C409AB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E6F33FC1-BFE0-4A5D-9675-2DAFE1127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CC7BBB4D-B45F-4D85-ADB0-AE2D0E844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BF25838A-853B-4F5F-A10F-CD54217F0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C471161E-04D5-495C-9104-22CF3ED824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DFDFEF08-9D16-47C5-B413-C7BA090E9F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254CA655-0F8E-46A3-AE85-F020BB071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A631A92A-3002-4BD3-B9AF-B0D7EF77E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FCB0D363-B41D-4BB8-8F85-D183BF85B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097B2CE1-2117-42A1-B721-1FD442E6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300878E3-A086-4922-AD6A-2D2A94CA2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73F37BA0-1202-4528-973C-06E260C8B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98FCD65C-13F5-4B2B-B39B-7153A0F64C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AED6E0B7-C4E5-47DB-B2F4-A6130DA93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F6A91E1B-7F17-409B-8020-6F9E259D1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1A46B3D-ADB2-E3EF-29AC-C6EBE90F5B79}"/>
              </a:ext>
            </a:extLst>
          </p:cNvPr>
          <p:cNvSpPr txBox="1"/>
          <p:nvPr/>
        </p:nvSpPr>
        <p:spPr>
          <a:xfrm>
            <a:off x="6969211" y="6153665"/>
            <a:ext cx="396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Luke S. Dahl</a:t>
            </a:r>
          </a:p>
        </p:txBody>
      </p:sp>
    </p:spTree>
    <p:extLst>
      <p:ext uri="{BB962C8B-B14F-4D97-AF65-F5344CB8AC3E}">
        <p14:creationId xmlns:p14="http://schemas.microsoft.com/office/powerpoint/2010/main" val="3206404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E8B9F6-D6E8-0315-9698-D0B17128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898137"/>
            <a:ext cx="4974771" cy="873986"/>
          </a:xfrm>
        </p:spPr>
        <p:txBody>
          <a:bodyPr anchor="b">
            <a:normAutofit/>
          </a:bodyPr>
          <a:lstStyle/>
          <a:p>
            <a:r>
              <a:rPr lang="en-US" sz="3300"/>
              <a:t>Vocoder Band Pass Filters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82207613-2FD5-6AB7-E982-7CBF2094B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602" y="671787"/>
            <a:ext cx="3519189" cy="2357855"/>
          </a:xfrm>
          <a:prstGeom prst="rect">
            <a:avLst/>
          </a:prstGeom>
        </p:spPr>
      </p:pic>
      <p:grpSp>
        <p:nvGrpSpPr>
          <p:cNvPr id="22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F279B4E-FED5-BDE0-E403-BBFE30771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602" y="3451048"/>
            <a:ext cx="3519189" cy="23226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BC631-0809-4ABB-6618-1B9716FA0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958550"/>
            <a:ext cx="4974771" cy="4261275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Composition of</a:t>
            </a:r>
          </a:p>
          <a:p>
            <a:pPr lvl="1"/>
            <a:r>
              <a:rPr lang="en-US" dirty="0" err="1"/>
              <a:t>Biquad</a:t>
            </a:r>
            <a:r>
              <a:rPr lang="en-US" dirty="0"/>
              <a:t> High Pass Filter</a:t>
            </a:r>
          </a:p>
          <a:p>
            <a:pPr lvl="1"/>
            <a:r>
              <a:rPr lang="en-US" dirty="0" err="1"/>
              <a:t>Biquad</a:t>
            </a:r>
            <a:r>
              <a:rPr lang="en-US" dirty="0"/>
              <a:t> Low Pass Filter</a:t>
            </a:r>
          </a:p>
          <a:p>
            <a:r>
              <a:rPr lang="en-US" dirty="0"/>
              <a:t>High Q in component filters for wider, flatter band</a:t>
            </a:r>
          </a:p>
          <a:p>
            <a:r>
              <a:rPr lang="en-US" dirty="0"/>
              <a:t>Magnitude is &gt; 3 </a:t>
            </a:r>
          </a:p>
          <a:p>
            <a:pPr lvl="1"/>
            <a:r>
              <a:rPr lang="en-US" dirty="0"/>
              <a:t>Normalized later by audio playback</a:t>
            </a:r>
          </a:p>
          <a:p>
            <a:pPr lvl="1"/>
            <a:r>
              <a:rPr lang="en-US" dirty="0"/>
              <a:t>For real time implementation, divide coefficients by max</a:t>
            </a:r>
          </a:p>
          <a:p>
            <a:r>
              <a:rPr lang="en-US" dirty="0"/>
              <a:t># of bands is parameter</a:t>
            </a:r>
          </a:p>
        </p:txBody>
      </p:sp>
    </p:spTree>
    <p:extLst>
      <p:ext uri="{BB962C8B-B14F-4D97-AF65-F5344CB8AC3E}">
        <p14:creationId xmlns:p14="http://schemas.microsoft.com/office/powerpoint/2010/main" val="1582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2" name="Freeform: Shape 14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15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16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17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18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" name="Oval 20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8" name="Rectangle 22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2C1BE-623C-7732-6AC3-23841AF01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923" y="847763"/>
            <a:ext cx="4550915" cy="14645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800" b="1" cap="all" spc="1500" dirty="0">
                <a:ea typeface="Source Sans Pro SemiBold" panose="020B0603030403020204" pitchFamily="34" charset="0"/>
              </a:rPr>
              <a:t>Envelope Follower*</a:t>
            </a:r>
          </a:p>
        </p:txBody>
      </p:sp>
      <p:grpSp>
        <p:nvGrpSpPr>
          <p:cNvPr id="69" name="Group 24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0" name="Freeform: Shape 28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72" name="Rectangle 32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34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36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Oval 38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1E3218F5-328D-2001-FA25-0D547082D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022" y="1920630"/>
            <a:ext cx="4172845" cy="2858397"/>
          </a:xfrm>
          <a:prstGeom prst="rect">
            <a:avLst/>
          </a:prstGeom>
          <a:ln w="28575">
            <a:noFill/>
          </a:ln>
        </p:spPr>
      </p:pic>
      <p:grpSp>
        <p:nvGrpSpPr>
          <p:cNvPr id="76" name="Group 40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42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7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78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46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47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48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49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AB940C6-F5EE-7EBF-B32C-9ADF0E9E851B}"/>
              </a:ext>
            </a:extLst>
          </p:cNvPr>
          <p:cNvSpPr txBox="1"/>
          <p:nvPr/>
        </p:nvSpPr>
        <p:spPr>
          <a:xfrm>
            <a:off x="3049030" y="3105835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br>
              <a:rPr lang="en-US"/>
            </a:b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8F9686-5384-DD26-44DB-4B199AA9C749}"/>
                  </a:ext>
                </a:extLst>
              </p:cNvPr>
              <p:cNvSpPr txBox="1"/>
              <p:nvPr/>
            </p:nvSpPr>
            <p:spPr>
              <a:xfrm>
                <a:off x="6783820" y="2778089"/>
                <a:ext cx="49900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8F9686-5384-DD26-44DB-4B199AA9C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820" y="2778089"/>
                <a:ext cx="4990050" cy="430887"/>
              </a:xfrm>
              <a:prstGeom prst="rect">
                <a:avLst/>
              </a:prstGeom>
              <a:blipFill>
                <a:blip r:embed="rId3"/>
                <a:stretch>
                  <a:fillRect l="-763" t="-2857" r="-152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74A90F-ED7B-0957-11AA-6F90932C1D40}"/>
                  </a:ext>
                </a:extLst>
              </p:cNvPr>
              <p:cNvSpPr txBox="1"/>
              <p:nvPr/>
            </p:nvSpPr>
            <p:spPr>
              <a:xfrm>
                <a:off x="7301131" y="3359551"/>
                <a:ext cx="3364089" cy="777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74A90F-ED7B-0957-11AA-6F90932C1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131" y="3359551"/>
                <a:ext cx="3364089" cy="777264"/>
              </a:xfrm>
              <a:prstGeom prst="rect">
                <a:avLst/>
              </a:prstGeom>
              <a:blipFill>
                <a:blip r:embed="rId4"/>
                <a:stretch>
                  <a:fillRect t="-1613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9C8B38-55EB-1B2B-8B5E-29BDF730E65B}"/>
                  </a:ext>
                </a:extLst>
              </p:cNvPr>
              <p:cNvSpPr txBox="1"/>
              <p:nvPr/>
            </p:nvSpPr>
            <p:spPr>
              <a:xfrm>
                <a:off x="7941376" y="4369320"/>
                <a:ext cx="336408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200" dirty="0"/>
                  <a:t> decay time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9C8B38-55EB-1B2B-8B5E-29BDF730E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376" y="4369320"/>
                <a:ext cx="3364089" cy="492443"/>
              </a:xfrm>
              <a:prstGeom prst="rect">
                <a:avLst/>
              </a:prstGeom>
              <a:blipFill>
                <a:blip r:embed="rId5"/>
                <a:stretch>
                  <a:fillRect l="-3008" t="-25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211C23-54FB-1D40-0379-475D5D8A1F76}"/>
                  </a:ext>
                </a:extLst>
              </p:cNvPr>
              <p:cNvSpPr txBox="1"/>
              <p:nvPr/>
            </p:nvSpPr>
            <p:spPr>
              <a:xfrm>
                <a:off x="6096000" y="5970129"/>
                <a:ext cx="4388033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*using RMS,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211C23-54FB-1D40-0379-475D5D8A1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970129"/>
                <a:ext cx="4388033" cy="427746"/>
              </a:xfrm>
              <a:prstGeom prst="rect">
                <a:avLst/>
              </a:prstGeom>
              <a:blipFill>
                <a:blip r:embed="rId6"/>
                <a:stretch>
                  <a:fillRect l="-11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404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1CF1-13D0-D290-13BC-631E50FD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Example 1</a:t>
            </a:r>
          </a:p>
        </p:txBody>
      </p:sp>
      <p:pic>
        <p:nvPicPr>
          <p:cNvPr id="4" name="suzanne.wav">
            <a:hlinkClick r:id="" action="ppaction://media"/>
            <a:extLst>
              <a:ext uri="{FF2B5EF4-FFF2-40B4-BE49-F238E27FC236}">
                <a16:creationId xmlns:a16="http://schemas.microsoft.com/office/drawing/2014/main" id="{EBF22967-6719-4CCE-8D5C-CD167B34DA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95394" y="1822556"/>
            <a:ext cx="812800" cy="81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41E6F1-A22D-DEB5-EA88-7967BA2B4C15}"/>
              </a:ext>
            </a:extLst>
          </p:cNvPr>
          <p:cNvSpPr txBox="1"/>
          <p:nvPr/>
        </p:nvSpPr>
        <p:spPr>
          <a:xfrm>
            <a:off x="2758989" y="2041199"/>
            <a:ext cx="168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suzanne</a:t>
            </a:r>
            <a:endParaRPr lang="en-US" dirty="0"/>
          </a:p>
        </p:txBody>
      </p:sp>
      <p:pic>
        <p:nvPicPr>
          <p:cNvPr id="6" name="synth_with_vox.wav">
            <a:hlinkClick r:id="" action="ppaction://media"/>
            <a:extLst>
              <a:ext uri="{FF2B5EF4-FFF2-40B4-BE49-F238E27FC236}">
                <a16:creationId xmlns:a16="http://schemas.microsoft.com/office/drawing/2014/main" id="{21E982CE-CCBD-8BB5-90B0-B5F8A2DC65D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95395" y="3634670"/>
            <a:ext cx="812800" cy="81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B83080-E2B6-BE97-D844-1B34E5322362}"/>
              </a:ext>
            </a:extLst>
          </p:cNvPr>
          <p:cNvSpPr txBox="1"/>
          <p:nvPr/>
        </p:nvSpPr>
        <p:spPr>
          <a:xfrm>
            <a:off x="10115690" y="3856404"/>
            <a:ext cx="168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C8F58B-6B2A-CCF3-BCED-54497C7219E9}"/>
              </a:ext>
            </a:extLst>
          </p:cNvPr>
          <p:cNvSpPr txBox="1"/>
          <p:nvPr/>
        </p:nvSpPr>
        <p:spPr>
          <a:xfrm>
            <a:off x="2758989" y="3856404"/>
            <a:ext cx="168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synth</a:t>
            </a:r>
          </a:p>
        </p:txBody>
      </p:sp>
      <p:pic>
        <p:nvPicPr>
          <p:cNvPr id="10" name="vocoder_logspace_highQ_2_no_white.wav">
            <a:hlinkClick r:id="" action="ppaction://media"/>
            <a:extLst>
              <a:ext uri="{FF2B5EF4-FFF2-40B4-BE49-F238E27FC236}">
                <a16:creationId xmlns:a16="http://schemas.microsoft.com/office/drawing/2014/main" id="{3E1AF20A-162C-D7FE-5418-95B2319A91A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52096" y="3634670"/>
            <a:ext cx="812800" cy="812800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9521AD53-C8C8-3198-C46D-800221C36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rcRect/>
          <a:stretch/>
        </p:blipFill>
        <p:spPr>
          <a:xfrm>
            <a:off x="4033107" y="2014151"/>
            <a:ext cx="4778923" cy="383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2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178</Words>
  <Application>Microsoft Macintosh PowerPoint</Application>
  <PresentationFormat>Widescreen</PresentationFormat>
  <Paragraphs>31</Paragraphs>
  <Slides>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Cambria Math</vt:lpstr>
      <vt:lpstr>Source Sans Pro</vt:lpstr>
      <vt:lpstr>FunkyShapesDarkVTI</vt:lpstr>
      <vt:lpstr>Channel Vocoder</vt:lpstr>
      <vt:lpstr>What is a Vocoder?</vt:lpstr>
      <vt:lpstr>The Human Voice</vt:lpstr>
      <vt:lpstr>Vocoder Signal Diagram</vt:lpstr>
      <vt:lpstr>Vocoder Band Pass Filters</vt:lpstr>
      <vt:lpstr>Envelope Follower*</vt:lpstr>
      <vt:lpstr>Results: Example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Coleman Jenkins</dc:creator>
  <cp:lastModifiedBy>Coleman Jenkins</cp:lastModifiedBy>
  <cp:revision>1</cp:revision>
  <dcterms:created xsi:type="dcterms:W3CDTF">2023-04-27T15:33:51Z</dcterms:created>
  <dcterms:modified xsi:type="dcterms:W3CDTF">2023-04-28T18:30:44Z</dcterms:modified>
</cp:coreProperties>
</file>